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7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9144000" cy="6858000" type="screen4x3"/>
  <p:notesSz cx="9144000" cy="6858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03CBF31-86B6-405A-8873-406E8CC3465A}">
  <a:tblStyle styleId="{B03CBF31-86B6-405A-8873-406E8CC3465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AECE6"/>
          </a:solidFill>
        </a:fill>
      </a:tcStyle>
    </a:wholeTbl>
    <a:band1H>
      <a:tcTxStyle/>
      <a:tcStyle>
        <a:tcBdr/>
        <a:fill>
          <a:solidFill>
            <a:srgbClr val="F5D8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5D8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282D75B-5877-498C-BB44-DCACF4F45347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rgbClr val="FAECE6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AECE6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81"/>
    <p:restoredTop sz="94606"/>
  </p:normalViewPr>
  <p:slideViewPr>
    <p:cSldViewPr snapToGrid="0" snapToObjects="1" showGuides="1">
      <p:cViewPr varScale="1">
        <p:scale>
          <a:sx n="68" d="100"/>
          <a:sy n="68" d="100"/>
        </p:scale>
        <p:origin x="153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39624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" name="Google Shape;51;p3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3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p17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7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9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0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1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2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4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5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6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7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p28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28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9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0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1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2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8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9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2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3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15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5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Calibri"/>
              <a:buNone/>
              <a:defRPr sz="6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21" name="Google Shape;21;p2"/>
          <p:cNvCxnSpPr/>
          <p:nvPr/>
        </p:nvCxnSpPr>
        <p:spPr>
          <a:xfrm>
            <a:off x="960120" y="4343400"/>
            <a:ext cx="740664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2" name="Google Shape;22;p2" descr="http://www.prairiefields.org/images/prairieLogo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158273"/>
            <a:ext cx="3108557" cy="94033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2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>
            <a:off x="822959" y="1456622"/>
            <a:ext cx="7586403" cy="466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/>
          <p:nvPr/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540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7;p3" descr="http://www.prairiefields.org/images/prairieLogo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241498"/>
            <a:ext cx="2057400" cy="6223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" name="Google Shape;28;p3"/>
          <p:cNvCxnSpPr/>
          <p:nvPr/>
        </p:nvCxnSpPr>
        <p:spPr>
          <a:xfrm>
            <a:off x="914400" y="1379621"/>
            <a:ext cx="740664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822960" y="286605"/>
            <a:ext cx="7543800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4" descr="http://www.prairiefields.org/images/prairieLogo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241498"/>
            <a:ext cx="2057400" cy="6223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" name="Google Shape;33;p4"/>
          <p:cNvCxnSpPr/>
          <p:nvPr/>
        </p:nvCxnSpPr>
        <p:spPr>
          <a:xfrm>
            <a:off x="914400" y="1379621"/>
            <a:ext cx="740664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822960" y="286605"/>
            <a:ext cx="7543800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822959" y="1478280"/>
            <a:ext cx="7543801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" name="Google Shape;39;p5" descr="http://www.prairiefields.org/images/prairieLogo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241498"/>
            <a:ext cx="2057400" cy="622364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822960" y="1456622"/>
            <a:ext cx="3703320" cy="466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663440" y="1456623"/>
            <a:ext cx="3703320" cy="466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/>
          <p:nvPr/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540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" name="Google Shape;45;p6" descr="http://www.prairiefields.org/images/prairieLogo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241498"/>
            <a:ext cx="2057400" cy="6223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" name="Google Shape;46;p6"/>
          <p:cNvCxnSpPr/>
          <p:nvPr/>
        </p:nvCxnSpPr>
        <p:spPr>
          <a:xfrm>
            <a:off x="914400" y="1379621"/>
            <a:ext cx="740664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822960" y="286605"/>
            <a:ext cx="7543800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0" y="6408964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1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title"/>
          </p:nvPr>
        </p:nvSpPr>
        <p:spPr>
          <a:xfrm>
            <a:off x="822960" y="286605"/>
            <a:ext cx="7543800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body" idx="1"/>
          </p:nvPr>
        </p:nvSpPr>
        <p:spPr>
          <a:xfrm>
            <a:off x="822959" y="1478280"/>
            <a:ext cx="7543801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/>
          <p:nvPr/>
        </p:nvSpPr>
        <p:spPr>
          <a:xfrm>
            <a:off x="2764639" y="6459786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15;p1" descr="http://www.prairiefields.org/images/prairieLogo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6241498"/>
            <a:ext cx="2057400" cy="62236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" name="Google Shape;17;p1"/>
          <p:cNvSpPr txBox="1"/>
          <p:nvPr/>
        </p:nvSpPr>
        <p:spPr>
          <a:xfrm>
            <a:off x="2688431" y="6473814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27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BOARD@PRAIRIEFIELDSHOA.COM|  WWW.PRAIRIEFIELDSHOA.COM  |  P.O. BOX 478  |  SAVOY, IL  61874  |  (407) 734-3535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jpg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jpg"/><Relationship Id="rId9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 txBox="1"/>
          <p:nvPr/>
        </p:nvSpPr>
        <p:spPr>
          <a:xfrm>
            <a:off x="0" y="488950"/>
            <a:ext cx="9144000" cy="3349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42938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9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6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6679" marR="0" lvl="0" indent="0" algn="l" rtl="0">
              <a:lnSpc>
                <a:spcPct val="100000"/>
              </a:lnSpc>
              <a:spcBef>
                <a:spcPts val="671"/>
              </a:spcBef>
              <a:spcAft>
                <a:spcPts val="0"/>
              </a:spcAft>
              <a:buNone/>
            </a:pPr>
            <a:endParaRPr sz="935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" name="Google Shape;55;p7"/>
          <p:cNvSpPr/>
          <p:nvPr/>
        </p:nvSpPr>
        <p:spPr>
          <a:xfrm>
            <a:off x="8665464" y="5352288"/>
            <a:ext cx="477467" cy="68122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7"/>
          <p:cNvSpPr/>
          <p:nvPr/>
        </p:nvSpPr>
        <p:spPr>
          <a:xfrm>
            <a:off x="5465064" y="1789176"/>
            <a:ext cx="787446" cy="112928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7"/>
          <p:cNvSpPr txBox="1"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Calibri"/>
              <a:buNone/>
            </a:pPr>
            <a:r>
              <a:rPr lang="en-US" sz="6000" b="0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Annual Meeting</a:t>
            </a:r>
            <a:br>
              <a:rPr lang="en-US" sz="6000" b="0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6000" b="0" i="0" u="none" strike="noStrike" cap="none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Prairie Fields Homeowners Association</a:t>
            </a:r>
            <a:endParaRPr dirty="0"/>
          </a:p>
        </p:txBody>
      </p:sp>
      <p:sp>
        <p:nvSpPr>
          <p:cNvPr id="58" name="Google Shape;58;p7"/>
          <p:cNvSpPr txBox="1"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</a:pPr>
            <a:r>
              <a:rPr lang="en-US" sz="24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JANUARY </a:t>
            </a:r>
            <a:r>
              <a:rPr lang="en-US" dirty="0"/>
              <a:t>24</a:t>
            </a:r>
            <a:r>
              <a:rPr lang="en-US" sz="24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201</a:t>
            </a:r>
            <a:r>
              <a:rPr lang="en-US" dirty="0"/>
              <a:t>9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</a:pPr>
            <a:r>
              <a:rPr lang="en-US" dirty="0"/>
              <a:t>SETH YODER </a:t>
            </a:r>
            <a:r>
              <a:rPr lang="en-US" sz="24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– PRESIDENT, PFHOA</a:t>
            </a:r>
            <a:endParaRPr dirty="0"/>
          </a:p>
        </p:txBody>
      </p:sp>
      <p:sp>
        <p:nvSpPr>
          <p:cNvPr id="59" name="Google Shape;59;p7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7"/>
          <p:cNvSpPr txBox="1">
            <a:spLocks noGrp="1"/>
          </p:cNvSpPr>
          <p:nvPr>
            <p:ph type="title"/>
          </p:nvPr>
        </p:nvSpPr>
        <p:spPr>
          <a:xfrm>
            <a:off x="822960" y="286605"/>
            <a:ext cx="7543800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r>
              <a:rPr lang="en-US" sz="3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Architectural Control Committee (ACC)</a:t>
            </a:r>
            <a:endParaRPr sz="3600"/>
          </a:p>
        </p:txBody>
      </p:sp>
      <p:sp>
        <p:nvSpPr>
          <p:cNvPr id="134" name="Google Shape;134;p17"/>
          <p:cNvSpPr txBox="1">
            <a:spLocks noGrp="1"/>
          </p:cNvSpPr>
          <p:nvPr>
            <p:ph type="body" idx="1"/>
          </p:nvPr>
        </p:nvSpPr>
        <p:spPr>
          <a:xfrm>
            <a:off x="822959" y="1478280"/>
            <a:ext cx="7543801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344487" marR="0" lvl="0" indent="-34448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Seth Yoder</a:t>
            </a:r>
            <a:endParaRPr sz="2000" b="0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4487" marR="0" lvl="0" indent="-34448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en-US" dirty="0"/>
              <a:t>Brian </a:t>
            </a:r>
            <a:r>
              <a:rPr lang="en-US" dirty="0" err="1"/>
              <a:t>Kesler</a:t>
            </a:r>
            <a:endParaRPr dirty="0"/>
          </a:p>
          <a:p>
            <a:pPr marL="344487" marR="0" lvl="0" indent="-34448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en-US" dirty="0"/>
              <a:t>PJ Patterson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Review proposed architectural plans and grant approval to proceed based on covenants</a:t>
            </a:r>
            <a:endParaRPr dirty="0"/>
          </a:p>
          <a:p>
            <a:pPr marL="91440" marR="0" lvl="0" indent="3556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endParaRPr sz="2000" b="0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7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8"/>
          <p:cNvSpPr txBox="1"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Calibri"/>
              <a:buNone/>
            </a:pPr>
            <a:r>
              <a:rPr lang="en-US" sz="5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Your dues</a:t>
            </a:r>
            <a:endParaRPr sz="5400" b="0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8"/>
          <p:cNvSpPr txBox="1"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INCOME, EXPENSES AND BUDGET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8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9"/>
          <p:cNvSpPr txBox="1">
            <a:spLocks noGrp="1"/>
          </p:cNvSpPr>
          <p:nvPr>
            <p:ph type="title"/>
          </p:nvPr>
        </p:nvSpPr>
        <p:spPr>
          <a:xfrm>
            <a:off x="838200" y="228600"/>
            <a:ext cx="7543800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Your dues: Revenue</a:t>
            </a:r>
            <a:endParaRPr sz="48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48" name="Google Shape;148;p19"/>
          <p:cNvGraphicFramePr/>
          <p:nvPr>
            <p:extLst>
              <p:ext uri="{D42A27DB-BD31-4B8C-83A1-F6EECF244321}">
                <p14:modId xmlns:p14="http://schemas.microsoft.com/office/powerpoint/2010/main" val="1753072443"/>
              </p:ext>
            </p:extLst>
          </p:nvPr>
        </p:nvGraphicFramePr>
        <p:xfrm>
          <a:off x="390524" y="1676400"/>
          <a:ext cx="8524900" cy="4059010"/>
        </p:xfrm>
        <a:graphic>
          <a:graphicData uri="http://schemas.openxmlformats.org/drawingml/2006/table">
            <a:tbl>
              <a:tblPr firstRow="1" lastRow="1" bandRow="1">
                <a:noFill/>
                <a:tableStyleId>{C282D75B-5877-498C-BB44-DCACF4F45347}</a:tableStyleId>
              </a:tblPr>
              <a:tblGrid>
                <a:gridCol w="3352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4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4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4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45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4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40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2016</a:t>
                      </a:r>
                      <a:endParaRPr sz="1800" b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2017</a:t>
                      </a:r>
                      <a:endParaRPr sz="1800" b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Budget for 2018</a:t>
                      </a:r>
                      <a:endParaRPr sz="1800" b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EA9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</a:t>
                      </a:r>
                      <a:r>
                        <a:rPr lang="en-US" sz="1800"/>
                        <a:t>8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Budget for 201</a:t>
                      </a:r>
                      <a:r>
                        <a:rPr lang="en-US" sz="1800"/>
                        <a:t>9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EA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/>
                        <a:t>Annual Assessment</a:t>
                      </a:r>
                      <a:endParaRPr sz="1800" b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/>
                        <a:t>64,500 </a:t>
                      </a:r>
                      <a:endParaRPr sz="18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64,</a:t>
                      </a:r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942</a:t>
                      </a:r>
                      <a:endParaRPr/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64,500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64,942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64,500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Write Off of Uncollectible Dues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0</a:t>
                      </a:r>
                      <a:endParaRPr/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0</a:t>
                      </a:r>
                      <a:endParaRPr/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0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0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0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Closing letter fees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735</a:t>
                      </a:r>
                      <a:endParaRPr/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750</a:t>
                      </a:r>
                      <a:endParaRPr/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750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690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750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Paypal and Other Fees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131</a:t>
                      </a:r>
                      <a:endParaRPr/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176</a:t>
                      </a:r>
                      <a:endParaRPr/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130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118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130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Interest on unpaid dues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2370</a:t>
                      </a:r>
                      <a:endParaRPr/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2989</a:t>
                      </a:r>
                      <a:endParaRPr/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2300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3242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2300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/>
                        <a:t>Bank Interest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89</a:t>
                      </a:r>
                      <a:endParaRPr/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91</a:t>
                      </a:r>
                      <a:endParaRPr/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91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Special Assessments and Grants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250</a:t>
                      </a:r>
                      <a:endParaRPr/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Rebilled Legal Expenses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828</a:t>
                      </a:r>
                      <a:endParaRPr/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/>
                        <a:t>Total Revenue</a:t>
                      </a:r>
                      <a:endParaRPr sz="18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/>
                        <a:t>$ 68,943 </a:t>
                      </a:r>
                      <a:endParaRPr sz="18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$68,491</a:t>
                      </a:r>
                      <a:endParaRPr/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$67,780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EA9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$69,083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$67,780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EA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49" name="Google Shape;149;p19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55" name="Google Shape;155;p20"/>
          <p:cNvGraphicFramePr/>
          <p:nvPr/>
        </p:nvGraphicFramePr>
        <p:xfrm>
          <a:off x="1066800" y="228600"/>
          <a:ext cx="3278050" cy="5568000"/>
        </p:xfrm>
        <a:graphic>
          <a:graphicData uri="http://schemas.openxmlformats.org/drawingml/2006/table">
            <a:tbl>
              <a:tblPr firstRow="1" lastRow="1" bandRow="1">
                <a:noFill/>
                <a:tableStyleId>{B03CBF31-86B6-405A-8873-406E8CC3465A}</a:tableStyleId>
              </a:tblPr>
              <a:tblGrid>
                <a:gridCol w="2142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5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</a:t>
                      </a:r>
                      <a:r>
                        <a:rPr lang="en-US"/>
                        <a:t>7</a:t>
                      </a:r>
                      <a:endParaRPr sz="14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Capital Improvements 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2000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Common Area Maintenance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13612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Utilities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2807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Insurance and Bond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2350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Taxes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Banking Fees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174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Misc. Operating Expenses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254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Communications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12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Annual Meeting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2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Election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Neighborhood Events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9673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Welcoming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Accounting Fees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239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Legal Fees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156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Architectural Control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0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 Costs</a:t>
                      </a:r>
                      <a:endParaRPr sz="1400" b="1" i="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34,678</a:t>
                      </a:r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156" name="Google Shape;156;p20"/>
          <p:cNvSpPr txBox="1"/>
          <p:nvPr/>
        </p:nvSpPr>
        <p:spPr>
          <a:xfrm rot="-5400000">
            <a:off x="-1756800" y="2247225"/>
            <a:ext cx="44031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dues: Expenses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57" name="Google Shape;157;p20"/>
          <p:cNvGraphicFramePr/>
          <p:nvPr>
            <p:extLst>
              <p:ext uri="{D42A27DB-BD31-4B8C-83A1-F6EECF244321}">
                <p14:modId xmlns:p14="http://schemas.microsoft.com/office/powerpoint/2010/main" val="1699792487"/>
              </p:ext>
            </p:extLst>
          </p:nvPr>
        </p:nvGraphicFramePr>
        <p:xfrm>
          <a:off x="4495800" y="230075"/>
          <a:ext cx="2851200" cy="5560925"/>
        </p:xfrm>
        <a:graphic>
          <a:graphicData uri="http://schemas.openxmlformats.org/drawingml/2006/table">
            <a:tbl>
              <a:tblPr firstRow="1" lastRow="1" bandRow="1">
                <a:noFill/>
                <a:tableStyleId>{B03CBF31-86B6-405A-8873-406E8CC3465A}</a:tableStyleId>
              </a:tblPr>
              <a:tblGrid>
                <a:gridCol w="95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0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Budget for 201</a:t>
                      </a:r>
                      <a:r>
                        <a:rPr lang="en-US"/>
                        <a:t>8</a:t>
                      </a:r>
                      <a:endParaRPr sz="14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solidFill>
                      <a:srgbClr val="7EA9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</a:t>
                      </a:r>
                      <a:r>
                        <a:rPr lang="en-US"/>
                        <a:t>8</a:t>
                      </a:r>
                      <a:endParaRPr sz="14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/>
                        <a:t>Over (Under)</a:t>
                      </a:r>
                      <a:endParaRPr sz="1400" b="1" i="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325" marR="8325" marT="83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10,000</a:t>
                      </a:r>
                      <a:endParaRPr/>
                    </a:p>
                  </a:txBody>
                  <a:tcPr marL="9525" marR="9525" marT="9525" marB="0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0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10,000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dirty="0"/>
                    </a:p>
                  </a:txBody>
                  <a:tcPr marL="8325" marR="8325" marT="83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16,000</a:t>
                      </a:r>
                      <a:endParaRPr/>
                    </a:p>
                  </a:txBody>
                  <a:tcPr marL="9525" marR="9525" marT="9525" marB="0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15,571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(397)</a:t>
                      </a:r>
                      <a:endParaRPr dirty="0"/>
                    </a:p>
                  </a:txBody>
                  <a:tcPr marL="8325" marR="8325" marT="83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2000</a:t>
                      </a:r>
                      <a:endParaRPr/>
                    </a:p>
                  </a:txBody>
                  <a:tcPr marL="9525" marR="9525" marT="9525" marB="0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2,378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378</a:t>
                      </a:r>
                      <a:endParaRPr dirty="0"/>
                    </a:p>
                  </a:txBody>
                  <a:tcPr marL="8325" marR="8325" marT="83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2,300</a:t>
                      </a:r>
                      <a:endParaRPr/>
                    </a:p>
                  </a:txBody>
                  <a:tcPr marL="9525" marR="9525" marT="9525" marB="0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2,359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59</a:t>
                      </a:r>
                      <a:endParaRPr dirty="0"/>
                    </a:p>
                  </a:txBody>
                  <a:tcPr marL="8325" marR="8325" marT="83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  <a:endParaRPr/>
                    </a:p>
                  </a:txBody>
                  <a:tcPr marL="9525" marR="9525" marT="9525" marB="0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21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1</a:t>
                      </a:r>
                      <a:endParaRPr dirty="0">
                        <a:solidFill>
                          <a:srgbClr val="000000"/>
                        </a:solidFill>
                      </a:endParaRPr>
                    </a:p>
                  </a:txBody>
                  <a:tcPr marL="8325" marR="8325" marT="83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</a:t>
                      </a:r>
                      <a:endParaRPr/>
                    </a:p>
                  </a:txBody>
                  <a:tcPr marL="9525" marR="9525" marT="9525" marB="0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76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(124)</a:t>
                      </a:r>
                      <a:endParaRPr dirty="0"/>
                    </a:p>
                  </a:txBody>
                  <a:tcPr marL="8325" marR="8325" marT="83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300</a:t>
                      </a:r>
                      <a:endParaRPr/>
                    </a:p>
                  </a:txBody>
                  <a:tcPr marL="9525" marR="9525" marT="9525" marB="0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546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246</a:t>
                      </a:r>
                      <a:endParaRPr/>
                    </a:p>
                  </a:txBody>
                  <a:tcPr marL="8325" marR="8325" marT="83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700</a:t>
                      </a:r>
                      <a:endParaRPr/>
                    </a:p>
                  </a:txBody>
                  <a:tcPr marL="9525" marR="9525" marT="9525" marB="0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1,162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462</a:t>
                      </a:r>
                      <a:endParaRPr dirty="0"/>
                    </a:p>
                  </a:txBody>
                  <a:tcPr marL="8325" marR="8325" marT="83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125</a:t>
                      </a:r>
                      <a:endParaRPr/>
                    </a:p>
                  </a:txBody>
                  <a:tcPr marL="9525" marR="9525" marT="9525" marB="0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0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>
                          <a:solidFill>
                            <a:srgbClr val="000000"/>
                          </a:solidFill>
                        </a:rPr>
                        <a:t>125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/>
                    </a:p>
                  </a:txBody>
                  <a:tcPr marL="8325" marR="8325" marT="83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L="9525" marR="9525" marT="9525" marB="0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 dirty="0"/>
                    </a:p>
                  </a:txBody>
                  <a:tcPr marL="8325" marR="8325" marT="83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13,000</a:t>
                      </a:r>
                      <a:endParaRPr/>
                    </a:p>
                  </a:txBody>
                  <a:tcPr marL="9525" marR="9525" marT="9525" marB="0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74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12,026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dirty="0"/>
                    </a:p>
                  </a:txBody>
                  <a:tcPr marL="8325" marR="8325" marT="83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L="9525" marR="9525" marT="9525" marB="0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0</a:t>
                      </a:r>
                      <a:endParaRPr dirty="0"/>
                    </a:p>
                  </a:txBody>
                  <a:tcPr marL="8325" marR="8325" marT="83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3,300</a:t>
                      </a:r>
                      <a:endParaRPr/>
                    </a:p>
                  </a:txBody>
                  <a:tcPr marL="9525" marR="9525" marT="9525" marB="0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3,294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6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dirty="0"/>
                    </a:p>
                  </a:txBody>
                  <a:tcPr marL="8325" marR="8325" marT="832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1,200</a:t>
                      </a:r>
                      <a:endParaRPr/>
                    </a:p>
                  </a:txBody>
                  <a:tcPr marL="9525" marR="9525" marT="9525" marB="0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1,685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485</a:t>
                      </a:r>
                      <a:endParaRPr dirty="0"/>
                    </a:p>
                  </a:txBody>
                  <a:tcPr marL="8325" marR="8325" marT="8325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500</a:t>
                      </a:r>
                      <a:endParaRPr/>
                    </a:p>
                  </a:txBody>
                  <a:tcPr marL="9525" marR="9525" marT="9525" marB="0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(82)</a:t>
                      </a:r>
                      <a:endParaRPr dirty="0"/>
                    </a:p>
                  </a:txBody>
                  <a:tcPr marL="8325" marR="8325" marT="8325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$49,645</a:t>
                      </a:r>
                      <a:endParaRPr/>
                    </a:p>
                  </a:txBody>
                  <a:tcPr marL="9525" marR="9525" marT="9525" marB="0" anchor="ctr">
                    <a:solidFill>
                      <a:srgbClr val="7EA9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</a:t>
                      </a:r>
                      <a:r>
                        <a:rPr lang="en-US" b="1">
                          <a:solidFill>
                            <a:srgbClr val="000000"/>
                          </a:solidFill>
                        </a:rPr>
                        <a:t>27,166</a:t>
                      </a:r>
                      <a:endParaRPr b="1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($</a:t>
                      </a:r>
                      <a:r>
                        <a:rPr lang="en-US" b="1" dirty="0">
                          <a:solidFill>
                            <a:schemeClr val="dk1"/>
                          </a:solidFill>
                        </a:rPr>
                        <a:t>9,141)</a:t>
                      </a:r>
                      <a:endParaRPr b="1" dirty="0"/>
                    </a:p>
                  </a:txBody>
                  <a:tcPr marL="8325" marR="8325" marT="8325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graphicFrame>
        <p:nvGraphicFramePr>
          <p:cNvPr id="158" name="Google Shape;158;p20"/>
          <p:cNvGraphicFramePr/>
          <p:nvPr>
            <p:extLst>
              <p:ext uri="{D42A27DB-BD31-4B8C-83A1-F6EECF244321}">
                <p14:modId xmlns:p14="http://schemas.microsoft.com/office/powerpoint/2010/main" val="627425584"/>
              </p:ext>
            </p:extLst>
          </p:nvPr>
        </p:nvGraphicFramePr>
        <p:xfrm>
          <a:off x="7467600" y="230078"/>
          <a:ext cx="950400" cy="5563750"/>
        </p:xfrm>
        <a:graphic>
          <a:graphicData uri="http://schemas.openxmlformats.org/drawingml/2006/table">
            <a:tbl>
              <a:tblPr firstRow="1" lastRow="1" bandRow="1">
                <a:noFill/>
                <a:tableStyleId>{B03CBF31-86B6-405A-8873-406E8CC3465A}</a:tableStyleId>
              </a:tblPr>
              <a:tblGrid>
                <a:gridCol w="95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2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Budget for 201</a:t>
                      </a:r>
                      <a:r>
                        <a:rPr lang="en-US"/>
                        <a:t>9</a:t>
                      </a:r>
                      <a:endParaRPr sz="14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solidFill>
                      <a:srgbClr val="7EA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5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,000</a:t>
                      </a:r>
                      <a:endParaRPr dirty="0"/>
                    </a:p>
                  </a:txBody>
                  <a:tcPr marL="9525" marR="9525" marT="9525" marB="0" anchor="ctr"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16,000</a:t>
                      </a:r>
                      <a:endParaRPr dirty="0"/>
                    </a:p>
                  </a:txBody>
                  <a:tcPr marL="9525" marR="9525" marT="9525" marB="0" anchor="ctr"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</a:t>
                      </a:r>
                      <a:r>
                        <a:rPr lang="en-US" dirty="0"/>
                        <a:t>5</a:t>
                      </a:r>
                      <a:r>
                        <a:rPr lang="en-US" sz="1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00</a:t>
                      </a:r>
                      <a:endParaRPr dirty="0"/>
                    </a:p>
                  </a:txBody>
                  <a:tcPr marL="9525" marR="9525" marT="9525" marB="0" anchor="ctr"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2,400</a:t>
                      </a:r>
                      <a:endParaRPr dirty="0"/>
                    </a:p>
                  </a:txBody>
                  <a:tcPr marL="9525" marR="9525" marT="9525" marB="0" anchor="ctr"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15</a:t>
                      </a:r>
                      <a:endParaRPr dirty="0">
                        <a:solidFill>
                          <a:srgbClr val="000000"/>
                        </a:solidFill>
                      </a:endParaRPr>
                    </a:p>
                  </a:txBody>
                  <a:tcPr marL="9525" marR="9525" marT="9525" marB="0" anchor="ctr"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</a:t>
                      </a:r>
                      <a:endParaRPr dirty="0"/>
                    </a:p>
                  </a:txBody>
                  <a:tcPr marL="9525" marR="9525" marT="9525" marB="0" anchor="ctr"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600</a:t>
                      </a:r>
                      <a:endParaRPr dirty="0"/>
                    </a:p>
                  </a:txBody>
                  <a:tcPr marL="9525" marR="9525" marT="9525" marB="0" anchor="ctr"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1200</a:t>
                      </a:r>
                      <a:endParaRPr dirty="0"/>
                    </a:p>
                  </a:txBody>
                  <a:tcPr marL="9525" marR="9525" marT="9525" marB="0" anchor="ctr"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125</a:t>
                      </a:r>
                      <a:endParaRPr dirty="0"/>
                    </a:p>
                  </a:txBody>
                  <a:tcPr marL="9525" marR="9525" marT="9525" marB="0" anchor="ctr"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 dirty="0"/>
                    </a:p>
                  </a:txBody>
                  <a:tcPr marL="9525" marR="9525" marT="9525" marB="0" anchor="ctr"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5,000</a:t>
                      </a:r>
                      <a:endParaRPr dirty="0"/>
                    </a:p>
                  </a:txBody>
                  <a:tcPr marL="9525" marR="9525" marT="9525" marB="0" anchor="ctr"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 dirty="0"/>
                    </a:p>
                  </a:txBody>
                  <a:tcPr marL="9525" marR="9525" marT="9525" marB="0" anchor="ctr"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3,300</a:t>
                      </a:r>
                      <a:endParaRPr dirty="0"/>
                    </a:p>
                  </a:txBody>
                  <a:tcPr marL="9525" marR="9525" marT="9525" marB="0" anchor="ctr"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1,200</a:t>
                      </a:r>
                      <a:endParaRPr dirty="0"/>
                    </a:p>
                  </a:txBody>
                  <a:tcPr marL="9525" marR="9525" marT="9525" marB="0" anchor="ctr"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500</a:t>
                      </a:r>
                      <a:endParaRPr dirty="0"/>
                    </a:p>
                  </a:txBody>
                  <a:tcPr marL="9525" marR="9525" marT="9525" marB="0" anchor="ctr"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20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$37,940</a:t>
                      </a:r>
                    </a:p>
                  </a:txBody>
                  <a:tcPr marL="9525" marR="9525" marT="9525" marB="0" anchor="ctr">
                    <a:solidFill>
                      <a:srgbClr val="7EA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1"/>
          <p:cNvSpPr txBox="1">
            <a:spLocks noGrp="1"/>
          </p:cNvSpPr>
          <p:nvPr>
            <p:ph type="title"/>
          </p:nvPr>
        </p:nvSpPr>
        <p:spPr>
          <a:xfrm>
            <a:off x="822960" y="286605"/>
            <a:ext cx="7543800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r>
              <a:rPr lang="en-US" sz="432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Your dues: Net Income &amp; Equity</a:t>
            </a:r>
            <a:endParaRPr sz="432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64" name="Google Shape;164;p21"/>
          <p:cNvGraphicFramePr/>
          <p:nvPr>
            <p:extLst>
              <p:ext uri="{D42A27DB-BD31-4B8C-83A1-F6EECF244321}">
                <p14:modId xmlns:p14="http://schemas.microsoft.com/office/powerpoint/2010/main" val="2494625214"/>
              </p:ext>
            </p:extLst>
          </p:nvPr>
        </p:nvGraphicFramePr>
        <p:xfrm>
          <a:off x="533400" y="1828800"/>
          <a:ext cx="8229650" cy="1010940"/>
        </p:xfrm>
        <a:graphic>
          <a:graphicData uri="http://schemas.openxmlformats.org/drawingml/2006/table">
            <a:tbl>
              <a:tblPr firstRow="1" bandRow="1">
                <a:noFill/>
                <a:tableStyleId>{B03CBF31-86B6-405A-8873-406E8CC3465A}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8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8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8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82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82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2016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2017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Budget 2018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2018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Budget 2019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Net Income to Reserves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dirty="0"/>
                        <a:t>$37,315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dirty="0"/>
                        <a:t>$34,408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$18,135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dirty="0"/>
                        <a:t>$44,723</a:t>
                      </a:r>
                      <a:endParaRPr lang="en-US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$29,840</a:t>
                      </a: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5" name="Google Shape;165;p21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66" name="Google Shape;166;p21"/>
          <p:cNvGraphicFramePr/>
          <p:nvPr>
            <p:extLst>
              <p:ext uri="{D42A27DB-BD31-4B8C-83A1-F6EECF244321}">
                <p14:modId xmlns:p14="http://schemas.microsoft.com/office/powerpoint/2010/main" val="2890397534"/>
              </p:ext>
            </p:extLst>
          </p:nvPr>
        </p:nvGraphicFramePr>
        <p:xfrm>
          <a:off x="2286000" y="3733800"/>
          <a:ext cx="4800600" cy="807220"/>
        </p:xfrm>
        <a:graphic>
          <a:graphicData uri="http://schemas.openxmlformats.org/drawingml/2006/table">
            <a:tbl>
              <a:tblPr firstRow="1" bandRow="1">
                <a:noFill/>
                <a:tableStyleId>{C282D75B-5877-498C-BB44-DCACF4F45347}</a:tableStyleId>
              </a:tblPr>
              <a:tblGrid>
                <a:gridCol w="1581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3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3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3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0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2016</a:t>
                      </a:r>
                      <a:endParaRPr sz="1800" b="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2017</a:t>
                      </a:r>
                      <a:endParaRPr sz="1800" b="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2018</a:t>
                      </a:r>
                      <a:endParaRPr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 Equity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</a:t>
                      </a:r>
                      <a:r>
                        <a:rPr lang="en-US" sz="1800" dirty="0"/>
                        <a:t>238,086</a:t>
                      </a:r>
                      <a:endParaRPr dirty="0"/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$271,768</a:t>
                      </a:r>
                      <a:endParaRPr dirty="0"/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$316,535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 </a:t>
                      </a:r>
                      <a:endParaRPr lang="en-US" dirty="0"/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2"/>
          <p:cNvSpPr txBox="1"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Calibri"/>
              <a:buNone/>
            </a:pPr>
            <a:r>
              <a:rPr lang="en-US" sz="6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HOA Committees</a:t>
            </a:r>
            <a:endParaRPr sz="6000" b="0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2"/>
          <p:cNvSpPr txBox="1"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2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3"/>
          <p:cNvSpPr/>
          <p:nvPr/>
        </p:nvSpPr>
        <p:spPr>
          <a:xfrm>
            <a:off x="6132576" y="679704"/>
            <a:ext cx="707135" cy="101498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3"/>
          <p:cNvSpPr txBox="1"/>
          <p:nvPr/>
        </p:nvSpPr>
        <p:spPr>
          <a:xfrm>
            <a:off x="8768333" y="6591807"/>
            <a:ext cx="202565" cy="23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AD042C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3"/>
          <p:cNvSpPr txBox="1">
            <a:spLocks noGrp="1"/>
          </p:cNvSpPr>
          <p:nvPr>
            <p:ph type="body" idx="1"/>
          </p:nvPr>
        </p:nvSpPr>
        <p:spPr>
          <a:xfrm>
            <a:off x="822959" y="1456622"/>
            <a:ext cx="7586403" cy="466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201168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</a:pPr>
            <a:r>
              <a:rPr lang="en-US" sz="3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Enhancing your community</a:t>
            </a:r>
            <a:endParaRPr/>
          </a:p>
          <a:p>
            <a:pPr marL="384048" marR="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Facilitating community </a:t>
            </a:r>
            <a:r>
              <a:rPr lang="en-US" sz="2400" b="0" i="1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interaction</a:t>
            </a:r>
            <a:endParaRPr/>
          </a:p>
          <a:p>
            <a:pPr marL="384048" marR="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Celebrating cultural </a:t>
            </a:r>
            <a:r>
              <a:rPr lang="en-US" sz="2400" b="0" i="1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diversity</a:t>
            </a:r>
            <a:endParaRPr/>
          </a:p>
          <a:p>
            <a:pPr marL="384048" marR="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Increasing </a:t>
            </a:r>
            <a:r>
              <a:rPr lang="en-US" sz="2400" b="0" i="1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safety</a:t>
            </a:r>
            <a:endParaRPr/>
          </a:p>
          <a:p>
            <a:pPr marL="384048" marR="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Enhancing </a:t>
            </a:r>
            <a:r>
              <a:rPr lang="en-US" sz="2400" b="0" i="1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communications</a:t>
            </a:r>
            <a:endParaRPr/>
          </a:p>
          <a:p>
            <a:pPr marL="384048" marR="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Improving awareness of local </a:t>
            </a:r>
            <a:r>
              <a:rPr lang="en-US" sz="2400" b="0" i="1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businesses and services </a:t>
            </a:r>
            <a:endParaRPr/>
          </a:p>
          <a:p>
            <a:pPr marL="201168" marR="0" lvl="1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endParaRPr sz="28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01168" marR="0" lvl="1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en-US" sz="28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Communications Committee</a:t>
            </a:r>
            <a:endParaRPr/>
          </a:p>
          <a:p>
            <a:pPr marL="201168" marR="0" lvl="1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en-US" sz="28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Events Committee</a:t>
            </a:r>
            <a:endParaRPr/>
          </a:p>
          <a:p>
            <a:pPr marL="201168" marR="0" lvl="1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en-US" sz="28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Welcoming Committee</a:t>
            </a:r>
            <a:endParaRPr/>
          </a:p>
          <a:p>
            <a:pPr marL="384048" marR="0" lvl="1" indent="-3047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23"/>
          <p:cNvSpPr txBox="1">
            <a:spLocks noGrp="1"/>
          </p:cNvSpPr>
          <p:nvPr>
            <p:ph type="title"/>
          </p:nvPr>
        </p:nvSpPr>
        <p:spPr>
          <a:xfrm>
            <a:off x="822960" y="286605"/>
            <a:ext cx="7543800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HOA Committees</a:t>
            </a:r>
            <a:endParaRPr sz="48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3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4"/>
          <p:cNvSpPr txBox="1">
            <a:spLocks noGrp="1"/>
          </p:cNvSpPr>
          <p:nvPr>
            <p:ph type="title"/>
          </p:nvPr>
        </p:nvSpPr>
        <p:spPr>
          <a:xfrm>
            <a:off x="822960" y="286605"/>
            <a:ext cx="7543800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Communications Committee</a:t>
            </a:r>
            <a:endParaRPr/>
          </a:p>
        </p:txBody>
      </p:sp>
      <p:sp>
        <p:nvSpPr>
          <p:cNvPr id="188" name="Google Shape;188;p24"/>
          <p:cNvSpPr txBox="1"/>
          <p:nvPr/>
        </p:nvSpPr>
        <p:spPr>
          <a:xfrm>
            <a:off x="1794129" y="2401570"/>
            <a:ext cx="779780" cy="29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Website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24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0" name="Google Shape;190;p24"/>
          <p:cNvGrpSpPr/>
          <p:nvPr/>
        </p:nvGrpSpPr>
        <p:grpSpPr>
          <a:xfrm>
            <a:off x="228600" y="1468608"/>
            <a:ext cx="2743200" cy="3243338"/>
            <a:chOff x="773652" y="2389975"/>
            <a:chExt cx="2743200" cy="3243338"/>
          </a:xfrm>
        </p:grpSpPr>
        <p:sp>
          <p:nvSpPr>
            <p:cNvPr id="191" name="Google Shape;191;p24"/>
            <p:cNvSpPr/>
            <p:nvPr/>
          </p:nvSpPr>
          <p:spPr>
            <a:xfrm>
              <a:off x="773652" y="2666974"/>
              <a:ext cx="2743200" cy="2966339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24"/>
            <p:cNvSpPr/>
            <p:nvPr/>
          </p:nvSpPr>
          <p:spPr>
            <a:xfrm>
              <a:off x="773652" y="2389975"/>
              <a:ext cx="2743200" cy="27699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333" y="0"/>
                  </a:moveTo>
                  <a:lnTo>
                    <a:pt x="1510" y="86"/>
                  </a:lnTo>
                  <a:lnTo>
                    <a:pt x="116" y="12646"/>
                  </a:lnTo>
                  <a:lnTo>
                    <a:pt x="0" y="20000"/>
                  </a:lnTo>
                  <a:lnTo>
                    <a:pt x="7" y="101876"/>
                  </a:lnTo>
                  <a:lnTo>
                    <a:pt x="177" y="109003"/>
                  </a:lnTo>
                  <a:lnTo>
                    <a:pt x="540" y="114756"/>
                  </a:lnTo>
                  <a:lnTo>
                    <a:pt x="1051" y="118600"/>
                  </a:lnTo>
                  <a:lnTo>
                    <a:pt x="1666" y="120000"/>
                  </a:lnTo>
                  <a:lnTo>
                    <a:pt x="118489" y="119913"/>
                  </a:lnTo>
                  <a:lnTo>
                    <a:pt x="119083" y="117871"/>
                  </a:lnTo>
                  <a:lnTo>
                    <a:pt x="119563" y="113516"/>
                  </a:lnTo>
                  <a:lnTo>
                    <a:pt x="119883" y="107380"/>
                  </a:lnTo>
                  <a:lnTo>
                    <a:pt x="119999" y="100000"/>
                  </a:lnTo>
                  <a:lnTo>
                    <a:pt x="119992" y="18133"/>
                  </a:lnTo>
                  <a:lnTo>
                    <a:pt x="119822" y="11024"/>
                  </a:lnTo>
                  <a:lnTo>
                    <a:pt x="119459" y="5266"/>
                  </a:lnTo>
                  <a:lnTo>
                    <a:pt x="118948" y="1407"/>
                  </a:lnTo>
                  <a:lnTo>
                    <a:pt x="118333" y="0"/>
                  </a:lnTo>
                  <a:close/>
                </a:path>
              </a:pathLst>
            </a:custGeom>
            <a:solidFill>
              <a:schemeClr val="accent1"/>
            </a:solidFill>
            <a:ln w="15875" cap="flat" cmpd="sng">
              <a:solidFill>
                <a:srgbClr val="A65F0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Website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3" name="Google Shape;193;p24"/>
          <p:cNvGrpSpPr/>
          <p:nvPr/>
        </p:nvGrpSpPr>
        <p:grpSpPr>
          <a:xfrm>
            <a:off x="2184019" y="1828178"/>
            <a:ext cx="2743200" cy="3409338"/>
            <a:chOff x="3592312" y="1497942"/>
            <a:chExt cx="2743200" cy="3409338"/>
          </a:xfrm>
        </p:grpSpPr>
        <p:sp>
          <p:nvSpPr>
            <p:cNvPr id="194" name="Google Shape;194;p24"/>
            <p:cNvSpPr/>
            <p:nvPr/>
          </p:nvSpPr>
          <p:spPr>
            <a:xfrm>
              <a:off x="3592312" y="1798320"/>
              <a:ext cx="2743200" cy="310896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24"/>
            <p:cNvSpPr/>
            <p:nvPr/>
          </p:nvSpPr>
          <p:spPr>
            <a:xfrm>
              <a:off x="3592312" y="1497942"/>
              <a:ext cx="2743200" cy="27699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333" y="0"/>
                  </a:moveTo>
                  <a:lnTo>
                    <a:pt x="1510" y="86"/>
                  </a:lnTo>
                  <a:lnTo>
                    <a:pt x="116" y="12646"/>
                  </a:lnTo>
                  <a:lnTo>
                    <a:pt x="0" y="20000"/>
                  </a:lnTo>
                  <a:lnTo>
                    <a:pt x="7" y="101876"/>
                  </a:lnTo>
                  <a:lnTo>
                    <a:pt x="177" y="109003"/>
                  </a:lnTo>
                  <a:lnTo>
                    <a:pt x="540" y="114756"/>
                  </a:lnTo>
                  <a:lnTo>
                    <a:pt x="1051" y="118600"/>
                  </a:lnTo>
                  <a:lnTo>
                    <a:pt x="1666" y="120000"/>
                  </a:lnTo>
                  <a:lnTo>
                    <a:pt x="118489" y="119913"/>
                  </a:lnTo>
                  <a:lnTo>
                    <a:pt x="119083" y="117871"/>
                  </a:lnTo>
                  <a:lnTo>
                    <a:pt x="119563" y="113516"/>
                  </a:lnTo>
                  <a:lnTo>
                    <a:pt x="119883" y="107380"/>
                  </a:lnTo>
                  <a:lnTo>
                    <a:pt x="119999" y="100000"/>
                  </a:lnTo>
                  <a:lnTo>
                    <a:pt x="119992" y="18133"/>
                  </a:lnTo>
                  <a:lnTo>
                    <a:pt x="119822" y="11024"/>
                  </a:lnTo>
                  <a:lnTo>
                    <a:pt x="119459" y="5266"/>
                  </a:lnTo>
                  <a:lnTo>
                    <a:pt x="118948" y="1407"/>
                  </a:lnTo>
                  <a:lnTo>
                    <a:pt x="118333" y="0"/>
                  </a:lnTo>
                  <a:close/>
                </a:path>
              </a:pathLst>
            </a:custGeom>
            <a:solidFill>
              <a:schemeClr val="accent1"/>
            </a:solidFill>
            <a:ln w="15875" cap="flat" cmpd="sng">
              <a:solidFill>
                <a:srgbClr val="A65F0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Newsletter Emails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6" name="Google Shape;196;p24"/>
          <p:cNvGrpSpPr/>
          <p:nvPr/>
        </p:nvGrpSpPr>
        <p:grpSpPr>
          <a:xfrm>
            <a:off x="4311269" y="2330627"/>
            <a:ext cx="2743200" cy="3083394"/>
            <a:chOff x="5486400" y="3311397"/>
            <a:chExt cx="2743200" cy="3083394"/>
          </a:xfrm>
        </p:grpSpPr>
        <p:sp>
          <p:nvSpPr>
            <p:cNvPr id="197" name="Google Shape;197;p24"/>
            <p:cNvSpPr/>
            <p:nvPr/>
          </p:nvSpPr>
          <p:spPr>
            <a:xfrm>
              <a:off x="5486400" y="3532847"/>
              <a:ext cx="2743200" cy="2861944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24"/>
            <p:cNvSpPr/>
            <p:nvPr/>
          </p:nvSpPr>
          <p:spPr>
            <a:xfrm>
              <a:off x="5486400" y="3311397"/>
              <a:ext cx="2743200" cy="27699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333" y="0"/>
                  </a:moveTo>
                  <a:lnTo>
                    <a:pt x="1510" y="86"/>
                  </a:lnTo>
                  <a:lnTo>
                    <a:pt x="116" y="12646"/>
                  </a:lnTo>
                  <a:lnTo>
                    <a:pt x="0" y="20000"/>
                  </a:lnTo>
                  <a:lnTo>
                    <a:pt x="7" y="101876"/>
                  </a:lnTo>
                  <a:lnTo>
                    <a:pt x="177" y="109003"/>
                  </a:lnTo>
                  <a:lnTo>
                    <a:pt x="540" y="114756"/>
                  </a:lnTo>
                  <a:lnTo>
                    <a:pt x="1051" y="118600"/>
                  </a:lnTo>
                  <a:lnTo>
                    <a:pt x="1666" y="120000"/>
                  </a:lnTo>
                  <a:lnTo>
                    <a:pt x="118489" y="119913"/>
                  </a:lnTo>
                  <a:lnTo>
                    <a:pt x="119083" y="117871"/>
                  </a:lnTo>
                  <a:lnTo>
                    <a:pt x="119563" y="113516"/>
                  </a:lnTo>
                  <a:lnTo>
                    <a:pt x="119883" y="107380"/>
                  </a:lnTo>
                  <a:lnTo>
                    <a:pt x="119999" y="100000"/>
                  </a:lnTo>
                  <a:lnTo>
                    <a:pt x="119992" y="18133"/>
                  </a:lnTo>
                  <a:lnTo>
                    <a:pt x="119822" y="11024"/>
                  </a:lnTo>
                  <a:lnTo>
                    <a:pt x="119459" y="5266"/>
                  </a:lnTo>
                  <a:lnTo>
                    <a:pt x="118948" y="1407"/>
                  </a:lnTo>
                  <a:lnTo>
                    <a:pt x="118333" y="0"/>
                  </a:lnTo>
                  <a:close/>
                </a:path>
              </a:pathLst>
            </a:custGeom>
            <a:solidFill>
              <a:schemeClr val="accent1"/>
            </a:solidFill>
            <a:ln w="15875" cap="flat" cmpd="sng">
              <a:solidFill>
                <a:srgbClr val="A65F0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Facebook Page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9" name="Google Shape;199;p24"/>
          <p:cNvGrpSpPr/>
          <p:nvPr/>
        </p:nvGrpSpPr>
        <p:grpSpPr>
          <a:xfrm>
            <a:off x="5627875" y="3613330"/>
            <a:ext cx="2751825" cy="2115847"/>
            <a:chOff x="6205268" y="1475601"/>
            <a:chExt cx="2751825" cy="2115847"/>
          </a:xfrm>
        </p:grpSpPr>
        <p:pic>
          <p:nvPicPr>
            <p:cNvPr id="200" name="Google Shape;200;p2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13893" y="1762648"/>
              <a:ext cx="2743200" cy="1828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1" name="Google Shape;201;p24"/>
            <p:cNvSpPr/>
            <p:nvPr/>
          </p:nvSpPr>
          <p:spPr>
            <a:xfrm>
              <a:off x="6205268" y="1475601"/>
              <a:ext cx="2743200" cy="27699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333" y="0"/>
                  </a:moveTo>
                  <a:lnTo>
                    <a:pt x="1510" y="86"/>
                  </a:lnTo>
                  <a:lnTo>
                    <a:pt x="116" y="12646"/>
                  </a:lnTo>
                  <a:lnTo>
                    <a:pt x="0" y="20000"/>
                  </a:lnTo>
                  <a:lnTo>
                    <a:pt x="7" y="101876"/>
                  </a:lnTo>
                  <a:lnTo>
                    <a:pt x="177" y="109003"/>
                  </a:lnTo>
                  <a:lnTo>
                    <a:pt x="540" y="114756"/>
                  </a:lnTo>
                  <a:lnTo>
                    <a:pt x="1051" y="118600"/>
                  </a:lnTo>
                  <a:lnTo>
                    <a:pt x="1666" y="120000"/>
                  </a:lnTo>
                  <a:lnTo>
                    <a:pt x="118489" y="119913"/>
                  </a:lnTo>
                  <a:lnTo>
                    <a:pt x="119083" y="117871"/>
                  </a:lnTo>
                  <a:lnTo>
                    <a:pt x="119563" y="113516"/>
                  </a:lnTo>
                  <a:lnTo>
                    <a:pt x="119883" y="107380"/>
                  </a:lnTo>
                  <a:lnTo>
                    <a:pt x="119999" y="100000"/>
                  </a:lnTo>
                  <a:lnTo>
                    <a:pt x="119992" y="18133"/>
                  </a:lnTo>
                  <a:lnTo>
                    <a:pt x="119822" y="11024"/>
                  </a:lnTo>
                  <a:lnTo>
                    <a:pt x="119459" y="5266"/>
                  </a:lnTo>
                  <a:lnTo>
                    <a:pt x="118948" y="1407"/>
                  </a:lnTo>
                  <a:lnTo>
                    <a:pt x="118333" y="0"/>
                  </a:lnTo>
                  <a:close/>
                </a:path>
              </a:pathLst>
            </a:custGeom>
            <a:solidFill>
              <a:schemeClr val="accent1"/>
            </a:solidFill>
            <a:ln w="15875" cap="flat" cmpd="sng">
              <a:solidFill>
                <a:srgbClr val="A65F0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Postcards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5"/>
          <p:cNvSpPr txBox="1">
            <a:spLocks noGrp="1"/>
          </p:cNvSpPr>
          <p:nvPr>
            <p:ph type="title"/>
          </p:nvPr>
        </p:nvSpPr>
        <p:spPr>
          <a:xfrm>
            <a:off x="822960" y="286605"/>
            <a:ext cx="7543800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Pay Dues Online</a:t>
            </a:r>
            <a:endParaRPr/>
          </a:p>
        </p:txBody>
      </p:sp>
      <p:pic>
        <p:nvPicPr>
          <p:cNvPr id="207" name="Google Shape;207;p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63847" t="9296" r="13930" b="3557"/>
          <a:stretch/>
        </p:blipFill>
        <p:spPr>
          <a:xfrm>
            <a:off x="437536" y="1462197"/>
            <a:ext cx="4283456" cy="47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5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EA457F-0035-E841-9521-D33964891240}"/>
              </a:ext>
            </a:extLst>
          </p:cNvPr>
          <p:cNvSpPr txBox="1"/>
          <p:nvPr/>
        </p:nvSpPr>
        <p:spPr>
          <a:xfrm>
            <a:off x="4798143" y="1533832"/>
            <a:ext cx="356861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Coming Soon: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HOA Portal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Easy Payment System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Electronic Statements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New website features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Easy Communication features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6"/>
          <p:cNvSpPr txBox="1">
            <a:spLocks noGrp="1"/>
          </p:cNvSpPr>
          <p:nvPr>
            <p:ph type="title"/>
          </p:nvPr>
        </p:nvSpPr>
        <p:spPr>
          <a:xfrm>
            <a:off x="822960" y="286605"/>
            <a:ext cx="7543800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Community Forum</a:t>
            </a:r>
            <a:endParaRPr/>
          </a:p>
        </p:txBody>
      </p:sp>
      <p:sp>
        <p:nvSpPr>
          <p:cNvPr id="215" name="Google Shape;215;p26"/>
          <p:cNvSpPr txBox="1">
            <a:spLocks noGrp="1"/>
          </p:cNvSpPr>
          <p:nvPr>
            <p:ph type="body" idx="1"/>
          </p:nvPr>
        </p:nvSpPr>
        <p:spPr>
          <a:xfrm>
            <a:off x="822959" y="1478280"/>
            <a:ext cx="7543801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en-US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Many of your neighbors in Prairie Fields use Nextdoor.com to share information including </a:t>
            </a:r>
            <a:endParaRPr/>
          </a:p>
          <a:p>
            <a:pPr marL="384048" marR="0" lvl="1" indent="-18288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Events</a:t>
            </a:r>
            <a:endParaRPr/>
          </a:p>
          <a:p>
            <a:pPr marL="384048" marR="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Road closures</a:t>
            </a:r>
            <a:endParaRPr/>
          </a:p>
          <a:p>
            <a:pPr marL="384048" marR="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Lost pets</a:t>
            </a:r>
            <a:endParaRPr/>
          </a:p>
          <a:p>
            <a:pPr marL="384048" marR="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Babysitting services</a:t>
            </a:r>
            <a:endParaRPr/>
          </a:p>
          <a:p>
            <a:pPr marL="384048" marR="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Items for sale</a:t>
            </a:r>
            <a:endParaRPr/>
          </a:p>
          <a:p>
            <a:pPr marL="384048" marR="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Crime and safety updates</a:t>
            </a:r>
            <a:endParaRPr/>
          </a:p>
          <a:p>
            <a:pPr marL="9144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It is the private social network.</a:t>
            </a:r>
            <a:endParaRPr/>
          </a:p>
        </p:txBody>
      </p:sp>
      <p:sp>
        <p:nvSpPr>
          <p:cNvPr id="216" name="Google Shape;216;p26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7" name="Google Shape;217;p26" descr="https://nextdoor.com/static/nextdoorv2/images/newsroom/logo-white-lar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9488" y="4795900"/>
            <a:ext cx="5830720" cy="13719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8"/>
          <p:cNvSpPr txBox="1">
            <a:spLocks noGrp="1"/>
          </p:cNvSpPr>
          <p:nvPr>
            <p:ph type="body" idx="1"/>
          </p:nvPr>
        </p:nvSpPr>
        <p:spPr>
          <a:xfrm>
            <a:off x="822959" y="1456622"/>
            <a:ext cx="7586403" cy="3518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91440" marR="0" lvl="0" indent="-914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</a:pPr>
            <a:r>
              <a:rPr lang="en-US" dirty="0"/>
              <a:t>8</a:t>
            </a:r>
            <a:r>
              <a:rPr lang="en-US" sz="20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:00  Call to Order</a:t>
            </a:r>
            <a:endParaRPr dirty="0"/>
          </a:p>
          <a:p>
            <a:pPr marL="91440" marR="0" lvl="0" indent="-914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</a:pPr>
            <a:r>
              <a:rPr lang="en-US" dirty="0"/>
              <a:t>8</a:t>
            </a:r>
            <a:r>
              <a:rPr lang="en-US" sz="20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:01  Welcome, Agenda, &amp; Meeting Ground Rules</a:t>
            </a:r>
            <a:endParaRPr dirty="0"/>
          </a:p>
          <a:p>
            <a:pPr marL="91440" marR="0" lvl="0" indent="-914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</a:pPr>
            <a:r>
              <a:rPr lang="en-US" dirty="0"/>
              <a:t>8</a:t>
            </a:r>
            <a:r>
              <a:rPr lang="en-US" sz="20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:05  What is an HOA?</a:t>
            </a:r>
            <a:endParaRPr dirty="0"/>
          </a:p>
          <a:p>
            <a:pPr marL="91440" marR="0" lvl="0" indent="-914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</a:pPr>
            <a:r>
              <a:rPr lang="en-US" dirty="0"/>
              <a:t>8</a:t>
            </a:r>
            <a:r>
              <a:rPr lang="en-US" sz="20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:10  Board of Directors</a:t>
            </a:r>
            <a:endParaRPr dirty="0"/>
          </a:p>
          <a:p>
            <a:pPr marL="91440" marR="0" lvl="0" indent="-914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</a:pPr>
            <a:r>
              <a:rPr lang="en-US" dirty="0"/>
              <a:t>8</a:t>
            </a:r>
            <a:r>
              <a:rPr lang="en-US" sz="20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:12  What are covenants?</a:t>
            </a:r>
            <a:endParaRPr dirty="0"/>
          </a:p>
          <a:p>
            <a:pPr marL="91440" marR="0" lvl="0" indent="-914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</a:pPr>
            <a:r>
              <a:rPr lang="en-US" dirty="0"/>
              <a:t>8</a:t>
            </a:r>
            <a:r>
              <a:rPr lang="en-US" sz="20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:20  How your dues are spent</a:t>
            </a:r>
            <a:endParaRPr dirty="0"/>
          </a:p>
          <a:p>
            <a:pPr marL="91440" marR="0" lvl="0" indent="-914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</a:pPr>
            <a:r>
              <a:rPr lang="en-US" dirty="0"/>
              <a:t>8</a:t>
            </a:r>
            <a:r>
              <a:rPr lang="en-US" sz="20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:30  HOA committees</a:t>
            </a:r>
            <a:endParaRPr dirty="0"/>
          </a:p>
          <a:p>
            <a:pPr marL="91440" marR="0" lvl="0" indent="-914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</a:pPr>
            <a:r>
              <a:rPr lang="en-US" dirty="0"/>
              <a:t>8</a:t>
            </a:r>
            <a:r>
              <a:rPr lang="en-US" sz="20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:40  Current HOA Issues and Updates</a:t>
            </a:r>
            <a:endParaRPr dirty="0"/>
          </a:p>
          <a:p>
            <a:pPr marL="91440" marR="0" lvl="0" indent="-914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</a:pPr>
            <a:r>
              <a:rPr lang="en-US" dirty="0"/>
              <a:t>9</a:t>
            </a:r>
            <a:r>
              <a:rPr lang="en-US" sz="20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:00  Open Questions &amp; Answers</a:t>
            </a:r>
            <a:endParaRPr dirty="0"/>
          </a:p>
        </p:txBody>
      </p:sp>
      <p:sp>
        <p:nvSpPr>
          <p:cNvPr id="65" name="Google Shape;65;p8"/>
          <p:cNvSpPr txBox="1">
            <a:spLocks noGrp="1"/>
          </p:cNvSpPr>
          <p:nvPr>
            <p:ph type="title"/>
          </p:nvPr>
        </p:nvSpPr>
        <p:spPr>
          <a:xfrm>
            <a:off x="822960" y="286605"/>
            <a:ext cx="7543800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Agenda</a:t>
            </a:r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/>
          <p:cNvSpPr txBox="1">
            <a:spLocks noGrp="1"/>
          </p:cNvSpPr>
          <p:nvPr>
            <p:ph type="title"/>
          </p:nvPr>
        </p:nvSpPr>
        <p:spPr>
          <a:xfrm>
            <a:off x="822960" y="286605"/>
            <a:ext cx="7543800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Events Committee</a:t>
            </a:r>
            <a:endParaRPr/>
          </a:p>
        </p:txBody>
      </p:sp>
      <p:sp>
        <p:nvSpPr>
          <p:cNvPr id="223" name="Google Shape;223;p27"/>
          <p:cNvSpPr txBox="1">
            <a:spLocks noGrp="1"/>
          </p:cNvSpPr>
          <p:nvPr>
            <p:ph type="body" idx="1"/>
          </p:nvPr>
        </p:nvSpPr>
        <p:spPr>
          <a:xfrm>
            <a:off x="822959" y="1478280"/>
            <a:ext cx="7543801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1440" marR="0" lvl="0" indent="-914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</a:pPr>
            <a:r>
              <a:rPr lang="en-US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Block Party Grants</a:t>
            </a:r>
            <a:endParaRPr/>
          </a:p>
          <a:p>
            <a:pPr marL="91440" marR="0" lvl="0" indent="-9144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</a:pPr>
            <a:r>
              <a:rPr lang="en-US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International Potluck</a:t>
            </a:r>
            <a:endParaRPr/>
          </a:p>
          <a:p>
            <a:pPr marL="91440" marR="0" lvl="0" indent="-9144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</a:pPr>
            <a:r>
              <a:rPr lang="en-US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Prairie Fields Garage Sale (June)</a:t>
            </a:r>
            <a:endParaRPr/>
          </a:p>
          <a:p>
            <a:pPr marL="91440" marR="0" lvl="0" indent="-9144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</a:pPr>
            <a:r>
              <a:rPr lang="en-US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Prairie Fields Neighborhood Picnic (June)</a:t>
            </a:r>
            <a:endParaRPr/>
          </a:p>
          <a:p>
            <a:pPr marL="91440" marR="0" lvl="0" indent="-9144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</a:pPr>
            <a:r>
              <a:rPr lang="en-US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July 4</a:t>
            </a:r>
            <a:r>
              <a:rPr lang="en-US" sz="2000" b="0" i="0" u="none" strike="noStrike" cap="none" baseline="30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Parade (July)</a:t>
            </a:r>
            <a:endParaRPr/>
          </a:p>
          <a:p>
            <a:pPr marL="91440" marR="0" lvl="0" indent="-9144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</a:pPr>
            <a:r>
              <a:rPr lang="en-US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Halloween Parade (October)</a:t>
            </a:r>
            <a:endParaRPr/>
          </a:p>
          <a:p>
            <a:pPr marL="91440" marR="0" lvl="0" indent="-9144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</a:pPr>
            <a:r>
              <a:rPr lang="en-US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Diwali Celebration (October or November)</a:t>
            </a:r>
            <a:endParaRPr/>
          </a:p>
          <a:p>
            <a:pPr marL="91440" marR="0" lvl="0" indent="-9144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</a:pPr>
            <a:r>
              <a:rPr lang="en-US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Holiday Light Contest (December)</a:t>
            </a:r>
            <a:endParaRPr/>
          </a:p>
          <a:p>
            <a:pPr marL="91440" marR="0" lvl="0" indent="-9144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</a:pPr>
            <a:r>
              <a:rPr lang="en-US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Chinese New Year, Eid ul-Fitr, others?</a:t>
            </a:r>
            <a:endParaRPr/>
          </a:p>
        </p:txBody>
      </p:sp>
      <p:sp>
        <p:nvSpPr>
          <p:cNvPr id="224" name="Google Shape;224;p27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5" name="Google Shape;22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09125" y="714375"/>
            <a:ext cx="3282475" cy="2461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09125" y="3405550"/>
            <a:ext cx="3282475" cy="2461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8"/>
          <p:cNvSpPr txBox="1">
            <a:spLocks noGrp="1"/>
          </p:cNvSpPr>
          <p:nvPr>
            <p:ph type="body" idx="1"/>
          </p:nvPr>
        </p:nvSpPr>
        <p:spPr>
          <a:xfrm>
            <a:off x="822959" y="1456622"/>
            <a:ext cx="7586403" cy="466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5F"/>
              </a:buClr>
              <a:buSzPts val="2014"/>
              <a:buFont typeface="Calibri"/>
              <a:buNone/>
            </a:pPr>
            <a:r>
              <a:rPr lang="en-US"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Contacting new residents of Prairie Fields via email to provide information about Prairie Fields</a:t>
            </a:r>
            <a:endParaRPr sz="24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28"/>
          <p:cNvSpPr txBox="1">
            <a:spLocks noGrp="1"/>
          </p:cNvSpPr>
          <p:nvPr>
            <p:ph type="title"/>
          </p:nvPr>
        </p:nvSpPr>
        <p:spPr>
          <a:xfrm>
            <a:off x="822960" y="286605"/>
            <a:ext cx="7543800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Welcoming Committee</a:t>
            </a:r>
            <a:endParaRPr/>
          </a:p>
        </p:txBody>
      </p:sp>
      <p:pic>
        <p:nvPicPr>
          <p:cNvPr id="234" name="Google Shape;23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3429000"/>
            <a:ext cx="3200400" cy="210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8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9"/>
          <p:cNvSpPr txBox="1">
            <a:spLocks noGrp="1"/>
          </p:cNvSpPr>
          <p:nvPr>
            <p:ph type="body" idx="1"/>
          </p:nvPr>
        </p:nvSpPr>
        <p:spPr>
          <a:xfrm>
            <a:off x="822959" y="1456622"/>
            <a:ext cx="7586403" cy="4715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819658" marR="0" lvl="1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82"/>
              <a:buFont typeface="Arial"/>
              <a:buChar char="•"/>
            </a:pPr>
            <a:r>
              <a:rPr lang="en-US" sz="26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Finding members to support events</a:t>
            </a:r>
            <a:endParaRPr dirty="0"/>
          </a:p>
          <a:p>
            <a:pPr marL="819658" marR="0" lvl="1" indent="-5143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182"/>
              <a:buFont typeface="Arial"/>
              <a:buChar char="•"/>
            </a:pPr>
            <a:r>
              <a:rPr lang="en-US" sz="26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New HOA portal</a:t>
            </a:r>
            <a:endParaRPr dirty="0"/>
          </a:p>
          <a:p>
            <a:pPr marL="819658" marR="0" lvl="1" indent="-5143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182"/>
              <a:buFont typeface="Arial"/>
              <a:buChar char="•"/>
            </a:pPr>
            <a:r>
              <a:rPr lang="en-US" sz="26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Common area improvements</a:t>
            </a:r>
            <a:r>
              <a:rPr lang="en-US" sz="2600" dirty="0"/>
              <a:t> &amp; </a:t>
            </a:r>
            <a:r>
              <a:rPr lang="en-US" sz="26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upkeep</a:t>
            </a:r>
            <a:endParaRPr dirty="0"/>
          </a:p>
          <a:p>
            <a:pPr marL="819658" marR="0" lvl="1" indent="-5143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182"/>
              <a:buFont typeface="Arial"/>
              <a:buChar char="•"/>
            </a:pPr>
            <a:r>
              <a:rPr lang="en-US" sz="26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Continue </a:t>
            </a:r>
            <a:r>
              <a:rPr lang="en-US" sz="2600" dirty="0"/>
              <a:t>assessing liens on </a:t>
            </a:r>
            <a:r>
              <a:rPr lang="en-US" sz="26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delinquent members</a:t>
            </a:r>
            <a:endParaRPr dirty="0"/>
          </a:p>
        </p:txBody>
      </p:sp>
      <p:sp>
        <p:nvSpPr>
          <p:cNvPr id="241" name="Google Shape;241;p29"/>
          <p:cNvSpPr txBox="1">
            <a:spLocks noGrp="1"/>
          </p:cNvSpPr>
          <p:nvPr>
            <p:ph type="title"/>
          </p:nvPr>
        </p:nvSpPr>
        <p:spPr>
          <a:xfrm>
            <a:off x="822960" y="286605"/>
            <a:ext cx="7543800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HOA Issues and Updates</a:t>
            </a:r>
            <a:endParaRPr/>
          </a:p>
        </p:txBody>
      </p:sp>
      <p:sp>
        <p:nvSpPr>
          <p:cNvPr id="242" name="Google Shape;242;p29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3" name="Google Shape;243;p29" descr="https://fbcdn-sphotos-e-a.akamaihd.net/hphotos-ak-xaf1/t31.0-8/414975_388263204550840_1600329854_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4400" y="4876800"/>
            <a:ext cx="1943575" cy="129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0"/>
          <p:cNvSpPr txBox="1">
            <a:spLocks noGrp="1"/>
          </p:cNvSpPr>
          <p:nvPr>
            <p:ph type="body" idx="1"/>
          </p:nvPr>
        </p:nvSpPr>
        <p:spPr>
          <a:xfrm>
            <a:off x="822959" y="1456622"/>
            <a:ext cx="7586403" cy="466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1440" marR="0" lvl="0" indent="-914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Vehicles parked on the street for extended periods</a:t>
            </a:r>
            <a:endParaRPr/>
          </a:p>
          <a:p>
            <a:pPr marL="91440" marR="0" lvl="0" indent="-9144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Structures erected without HOA ACC approval</a:t>
            </a:r>
            <a:endParaRPr/>
          </a:p>
          <a:p>
            <a:pPr marL="91440" marR="0" lvl="0" indent="-9144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Garbage canisters not stored out of sight</a:t>
            </a:r>
            <a:endParaRPr/>
          </a:p>
          <a:p>
            <a:pPr marL="91440" marR="0" lvl="0" indent="-9144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Grass height and weeds</a:t>
            </a:r>
            <a:endParaRPr/>
          </a:p>
          <a:p>
            <a:pPr marL="91440" marR="0" lvl="0" indent="-9144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Delinquent dues</a:t>
            </a:r>
            <a:endParaRPr/>
          </a:p>
        </p:txBody>
      </p:sp>
      <p:sp>
        <p:nvSpPr>
          <p:cNvPr id="249" name="Google Shape;249;p30"/>
          <p:cNvSpPr txBox="1">
            <a:spLocks noGrp="1"/>
          </p:cNvSpPr>
          <p:nvPr>
            <p:ph type="title"/>
          </p:nvPr>
        </p:nvSpPr>
        <p:spPr>
          <a:xfrm>
            <a:off x="822960" y="286605"/>
            <a:ext cx="7543800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r>
              <a:rPr lang="en-US" sz="40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Most common covenant violations</a:t>
            </a:r>
            <a:endParaRPr sz="4400" dirty="0"/>
          </a:p>
        </p:txBody>
      </p:sp>
      <p:sp>
        <p:nvSpPr>
          <p:cNvPr id="250" name="Google Shape;250;p30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1"/>
          <p:cNvSpPr txBox="1">
            <a:spLocks noGrp="1"/>
          </p:cNvSpPr>
          <p:nvPr>
            <p:ph type="body" idx="1"/>
          </p:nvPr>
        </p:nvSpPr>
        <p:spPr>
          <a:xfrm>
            <a:off x="822959" y="1456622"/>
            <a:ext cx="7586403" cy="466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177292" marR="63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Calibri"/>
              <a:buNone/>
            </a:pPr>
            <a:r>
              <a:rPr lang="en-US"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Neighborhood Watch </a:t>
            </a:r>
            <a:endParaRPr/>
          </a:p>
          <a:p>
            <a:pPr marL="634492" marR="6350" lvl="0" indent="-457200" algn="l" rtl="0">
              <a:lnSpc>
                <a:spcPct val="100000"/>
              </a:lnSpc>
              <a:spcBef>
                <a:spcPts val="81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Noto Sans Symbols"/>
              <a:buChar char="▪"/>
            </a:pPr>
            <a:r>
              <a:rPr lang="en-US"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Signs are up!</a:t>
            </a:r>
            <a:endParaRPr/>
          </a:p>
          <a:p>
            <a:pPr marL="634492" marR="6350" lvl="0" indent="-457200" algn="l" rtl="0">
              <a:lnSpc>
                <a:spcPct val="100000"/>
              </a:lnSpc>
              <a:spcBef>
                <a:spcPts val="81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Noto Sans Symbols"/>
              <a:buChar char="▪"/>
            </a:pPr>
            <a:r>
              <a:rPr lang="en-US"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Communication: e-mail list, Nextdoor, Facebook</a:t>
            </a:r>
            <a:endParaRPr/>
          </a:p>
          <a:p>
            <a:pPr marL="634492" marR="6350" lvl="0" indent="-457200" algn="l" rtl="0">
              <a:lnSpc>
                <a:spcPct val="100000"/>
              </a:lnSpc>
              <a:spcBef>
                <a:spcPts val="81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Noto Sans Symbols"/>
              <a:buChar char="▪"/>
            </a:pPr>
            <a:r>
              <a:rPr lang="en-US"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If you see something suspicious, contact the police THEN spread the word to neighbors.</a:t>
            </a:r>
            <a:endParaRPr/>
          </a:p>
        </p:txBody>
      </p:sp>
      <p:sp>
        <p:nvSpPr>
          <p:cNvPr id="256" name="Google Shape;256;p31"/>
          <p:cNvSpPr txBox="1">
            <a:spLocks noGrp="1"/>
          </p:cNvSpPr>
          <p:nvPr>
            <p:ph type="title"/>
          </p:nvPr>
        </p:nvSpPr>
        <p:spPr>
          <a:xfrm>
            <a:off x="822960" y="286605"/>
            <a:ext cx="7543800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Calibri"/>
              <a:buNone/>
            </a:pPr>
            <a:r>
              <a:rPr lang="en-US" sz="4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Neighborhood Safety</a:t>
            </a:r>
            <a:endParaRPr sz="48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1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2"/>
          <p:cNvSpPr txBox="1"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Calibri"/>
              <a:buNone/>
            </a:pPr>
            <a:r>
              <a:rPr lang="en-US" sz="6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Questions &amp; Answers</a:t>
            </a:r>
            <a:endParaRPr/>
          </a:p>
        </p:txBody>
      </p:sp>
      <p:sp>
        <p:nvSpPr>
          <p:cNvPr id="263" name="Google Shape;263;p32"/>
          <p:cNvSpPr txBox="1"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32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body" idx="1"/>
          </p:nvPr>
        </p:nvSpPr>
        <p:spPr>
          <a:xfrm>
            <a:off x="822959" y="1456622"/>
            <a:ext cx="7586403" cy="466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233362" marR="0" lvl="0" indent="-23336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Safety is key</a:t>
            </a:r>
            <a:endParaRPr/>
          </a:p>
          <a:p>
            <a:pPr marL="525970" marR="0" lvl="1" indent="-23336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Please sign in</a:t>
            </a:r>
            <a:endParaRPr/>
          </a:p>
          <a:p>
            <a:pPr marL="525970" marR="0" lvl="1" indent="-23336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Know exits and emergency procedures</a:t>
            </a:r>
            <a:endParaRPr/>
          </a:p>
          <a:p>
            <a:pPr marL="233363" marR="0" lvl="0" indent="-23336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Please silence your cell phone</a:t>
            </a:r>
            <a:endParaRPr/>
          </a:p>
          <a:p>
            <a:pPr marL="233363" marR="0" lvl="0" indent="-233363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We respect your time</a:t>
            </a:r>
            <a:endParaRPr/>
          </a:p>
          <a:p>
            <a:pPr marL="233363" marR="0" lvl="0" indent="-233363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We will keep the meeting schedule on-time</a:t>
            </a:r>
            <a:endParaRPr/>
          </a:p>
          <a:p>
            <a:pPr marL="233362" marR="0" lvl="0" indent="-23336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We will hold all questions </a:t>
            </a:r>
            <a:r>
              <a:rPr lang="en-US"/>
              <a:t>at</a:t>
            </a:r>
            <a:r>
              <a:rPr lang="en-US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the end</a:t>
            </a:r>
            <a:endParaRPr sz="20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9"/>
          <p:cNvSpPr txBox="1">
            <a:spLocks noGrp="1"/>
          </p:cNvSpPr>
          <p:nvPr>
            <p:ph type="title"/>
          </p:nvPr>
        </p:nvSpPr>
        <p:spPr>
          <a:xfrm>
            <a:off x="1023785" y="214430"/>
            <a:ext cx="7543800" cy="10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Meeting Ground Rules</a:t>
            </a:r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1"/>
          <p:cNvSpPr txBox="1">
            <a:spLocks noGrp="1"/>
          </p:cNvSpPr>
          <p:nvPr>
            <p:ph type="body" idx="1"/>
          </p:nvPr>
        </p:nvSpPr>
        <p:spPr>
          <a:xfrm>
            <a:off x="822959" y="1456622"/>
            <a:ext cx="7586403" cy="466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1440" marR="0" lvl="0" indent="-9144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Char char=" "/>
            </a:pPr>
            <a:r>
              <a:rPr lang="en-US" sz="3200" b="0" i="1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Maintain and enhance property values through enforcing the covenants and maintenance of common areas</a:t>
            </a:r>
            <a:endParaRPr dirty="0"/>
          </a:p>
          <a:p>
            <a:pPr marL="233363" marR="0" lvl="0" indent="-233363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Non-profit corporation </a:t>
            </a:r>
            <a:endParaRPr dirty="0"/>
          </a:p>
          <a:p>
            <a:pPr marL="233363" marR="0" lvl="0" indent="-233363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All owners of lots in the Prairie Fields Subdivision are members</a:t>
            </a:r>
            <a:endParaRPr dirty="0"/>
          </a:p>
          <a:p>
            <a:pPr marL="233363" marR="0" lvl="0" indent="-233363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Bylaws describe how the HOA will run</a:t>
            </a:r>
            <a:endParaRPr dirty="0"/>
          </a:p>
          <a:p>
            <a:pPr marL="233363" marR="0" lvl="0" indent="-233363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Board of Directors manage the business and affairs of the Association</a:t>
            </a:r>
            <a:endParaRPr dirty="0"/>
          </a:p>
          <a:p>
            <a:pPr marL="91440" marR="0" lvl="0" indent="3556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endParaRPr sz="2000" b="0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" marR="0" lvl="0" indent="3556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endParaRPr sz="2000" b="0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" marR="0" lvl="0" indent="3556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endParaRPr sz="2000" b="0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1"/>
          <p:cNvSpPr txBox="1">
            <a:spLocks noGrp="1"/>
          </p:cNvSpPr>
          <p:nvPr>
            <p:ph type="title"/>
          </p:nvPr>
        </p:nvSpPr>
        <p:spPr>
          <a:xfrm>
            <a:off x="822960" y="286605"/>
            <a:ext cx="7543800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sz="480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What is an HOA?</a:t>
            </a:r>
            <a:endParaRPr dirty="0"/>
          </a:p>
        </p:txBody>
      </p:sp>
      <p:sp>
        <p:nvSpPr>
          <p:cNvPr id="87" name="Google Shape;87;p11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2"/>
          <p:cNvSpPr txBox="1">
            <a:spLocks noGrp="1"/>
          </p:cNvSpPr>
          <p:nvPr>
            <p:ph type="body" idx="1"/>
          </p:nvPr>
        </p:nvSpPr>
        <p:spPr>
          <a:xfrm>
            <a:off x="822959" y="1456622"/>
            <a:ext cx="7586403" cy="466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384048" marR="0" lvl="1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Directors are elected by HOA members</a:t>
            </a:r>
            <a:endParaRPr dirty="0"/>
          </a:p>
          <a:p>
            <a:pPr marL="384048" marR="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2F2F2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</a:rPr>
              <a:t>Directors are 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Volunteer</a:t>
            </a:r>
            <a:r>
              <a:rPr lang="en-US" sz="2800" dirty="0">
                <a:solidFill>
                  <a:schemeClr val="dk1"/>
                </a:solidFill>
              </a:rPr>
              <a:t>s</a:t>
            </a:r>
            <a:endParaRPr dirty="0"/>
          </a:p>
          <a:p>
            <a:pPr marL="384048" marR="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2F2F2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Duties include:</a:t>
            </a:r>
            <a:endParaRPr dirty="0"/>
          </a:p>
          <a:p>
            <a:pPr marL="566928" marR="0" lvl="2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Care and upkeep of common areas</a:t>
            </a:r>
            <a:endParaRPr dirty="0"/>
          </a:p>
          <a:p>
            <a:pPr marL="566928" marR="0" lvl="2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Collect annual assessments</a:t>
            </a:r>
            <a:endParaRPr dirty="0"/>
          </a:p>
          <a:p>
            <a:pPr marL="566928" marR="0" lvl="2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 a budget</a:t>
            </a:r>
            <a:endParaRPr dirty="0"/>
          </a:p>
          <a:p>
            <a:pPr marL="566928" marR="0" lvl="2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Secure insurance</a:t>
            </a:r>
            <a:endParaRPr dirty="0"/>
          </a:p>
          <a:p>
            <a:pPr marL="566928" marR="0" lvl="2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 to better the subdivision</a:t>
            </a:r>
            <a:endParaRPr dirty="0"/>
          </a:p>
          <a:p>
            <a:pPr marL="566928" marR="0" lvl="2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Enforce covenants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2"/>
          <p:cNvSpPr txBox="1">
            <a:spLocks noGrp="1"/>
          </p:cNvSpPr>
          <p:nvPr>
            <p:ph type="title"/>
          </p:nvPr>
        </p:nvSpPr>
        <p:spPr>
          <a:xfrm>
            <a:off x="822960" y="286605"/>
            <a:ext cx="7543800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Board of Directors</a:t>
            </a:r>
            <a:endParaRPr/>
          </a:p>
        </p:txBody>
      </p:sp>
      <p:sp>
        <p:nvSpPr>
          <p:cNvPr id="94" name="Google Shape;94;p12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3"/>
          <p:cNvSpPr txBox="1">
            <a:spLocks noGrp="1"/>
          </p:cNvSpPr>
          <p:nvPr>
            <p:ph type="body" idx="1"/>
          </p:nvPr>
        </p:nvSpPr>
        <p:spPr>
          <a:xfrm>
            <a:off x="822959" y="1456622"/>
            <a:ext cx="7586403" cy="466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384048" marR="0" lvl="1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Directors are elected by HOA members</a:t>
            </a:r>
            <a:endParaRPr/>
          </a:p>
          <a:p>
            <a:pPr marL="384048" marR="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2F2F2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Volunteers</a:t>
            </a:r>
            <a:endParaRPr/>
          </a:p>
          <a:p>
            <a:pPr marL="384048" marR="0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2F2F2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Duties include:</a:t>
            </a:r>
            <a:endParaRPr/>
          </a:p>
          <a:p>
            <a:pPr marL="566928" marR="0" lvl="2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Care and upkeep of common areas</a:t>
            </a:r>
            <a:endParaRPr/>
          </a:p>
          <a:p>
            <a:pPr marL="566928" marR="0" lvl="2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Collect annual assessments</a:t>
            </a:r>
            <a:endParaRPr/>
          </a:p>
          <a:p>
            <a:pPr marL="566928" marR="0" lvl="2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Provide a budget</a:t>
            </a:r>
            <a:endParaRPr/>
          </a:p>
          <a:p>
            <a:pPr marL="566928" marR="0" lvl="2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Secure insurance</a:t>
            </a:r>
            <a:endParaRPr/>
          </a:p>
          <a:p>
            <a:pPr marL="566928" marR="0" lvl="2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Act to better the subdivision</a:t>
            </a:r>
            <a:endParaRPr/>
          </a:p>
          <a:p>
            <a:pPr marL="566928" marR="0" lvl="2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Enforce covenants*</a:t>
            </a:r>
            <a:endParaRPr sz="1600" b="0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/>
          </p:nvPr>
        </p:nvSpPr>
        <p:spPr>
          <a:xfrm>
            <a:off x="822960" y="286605"/>
            <a:ext cx="7543800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Board of Directors</a:t>
            </a:r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3"/>
          <p:cNvSpPr txBox="1"/>
          <p:nvPr/>
        </p:nvSpPr>
        <p:spPr>
          <a:xfrm>
            <a:off x="1017963" y="2057400"/>
            <a:ext cx="7153794" cy="373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4"/>
          <p:cNvSpPr txBox="1">
            <a:spLocks noGrp="1"/>
          </p:cNvSpPr>
          <p:nvPr>
            <p:ph type="title"/>
          </p:nvPr>
        </p:nvSpPr>
        <p:spPr>
          <a:xfrm>
            <a:off x="822960" y="286605"/>
            <a:ext cx="7543800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Board of Directors</a:t>
            </a:r>
            <a:endParaRPr/>
          </a:p>
        </p:txBody>
      </p:sp>
      <p:graphicFrame>
        <p:nvGraphicFramePr>
          <p:cNvPr id="108" name="Google Shape;108;p14"/>
          <p:cNvGraphicFramePr/>
          <p:nvPr/>
        </p:nvGraphicFramePr>
        <p:xfrm>
          <a:off x="699135" y="3276600"/>
          <a:ext cx="7802900" cy="549825"/>
        </p:xfrm>
        <a:graphic>
          <a:graphicData uri="http://schemas.openxmlformats.org/drawingml/2006/table">
            <a:tbl>
              <a:tblPr bandRow="1">
                <a:noFill/>
                <a:tableStyleId>{B03CBF31-86B6-405A-8873-406E8CC3465A}</a:tableStyleId>
              </a:tblPr>
              <a:tblGrid>
                <a:gridCol w="1950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6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5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0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9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b="1">
                          <a:solidFill>
                            <a:srgbClr val="404040"/>
                          </a:solidFill>
                        </a:rPr>
                        <a:t>Seth Yoder</a:t>
                      </a:r>
                      <a:endParaRPr sz="1600" b="1" i="0" u="none" strike="noStrike" cap="none">
                        <a:solidFill>
                          <a:srgbClr val="40404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President</a:t>
                      </a:r>
                      <a:endParaRPr sz="1600" b="0" i="0" u="none" strike="noStrike" cap="none">
                        <a:solidFill>
                          <a:srgbClr val="E4831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b="1" dirty="0">
                          <a:solidFill>
                            <a:srgbClr val="404040"/>
                          </a:solidFill>
                        </a:rPr>
                        <a:t>PJ Patterson</a:t>
                      </a:r>
                      <a:endParaRPr sz="1600" b="1" i="0" u="none" strike="noStrike" cap="none" dirty="0">
                        <a:solidFill>
                          <a:srgbClr val="40404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b="0" i="0" u="none" strike="noStrike" cap="none" dirty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Vice President</a:t>
                      </a:r>
                      <a:endParaRPr sz="1600" b="0" i="0" u="none" strike="noStrike" cap="none" dirty="0">
                        <a:solidFill>
                          <a:srgbClr val="E4831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Erik Olson</a:t>
                      </a:r>
                      <a:br>
                        <a:rPr lang="en-US" sz="1600" b="1" i="0" u="none" strike="noStrike" cap="none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 sz="1600" b="0" i="0" u="none" strike="noStrike" cap="none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Treasurer</a:t>
                      </a:r>
                      <a:endParaRPr sz="1600" b="1" i="0" u="none" strike="noStrike" cap="none">
                        <a:solidFill>
                          <a:srgbClr val="3F3F3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b="1" dirty="0">
                          <a:solidFill>
                            <a:srgbClr val="404040"/>
                          </a:solidFill>
                        </a:rPr>
                        <a:t>Kolby Jackson</a:t>
                      </a:r>
                      <a:endParaRPr sz="1600" b="1" i="0" u="none" strike="noStrike" cap="none" dirty="0">
                        <a:solidFill>
                          <a:srgbClr val="40404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0404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i="0" u="none" strike="noStrike" cap="none" dirty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Secretary</a:t>
                      </a:r>
                      <a:endParaRPr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9" name="Google Shape;109;p14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10" name="Google Shape;110;p14"/>
          <p:cNvGraphicFramePr/>
          <p:nvPr/>
        </p:nvGraphicFramePr>
        <p:xfrm>
          <a:off x="1905001" y="5790413"/>
          <a:ext cx="5791200" cy="497205"/>
        </p:xfrm>
        <a:graphic>
          <a:graphicData uri="http://schemas.openxmlformats.org/drawingml/2006/table">
            <a:tbl>
              <a:tblPr bandRow="1">
                <a:noFill/>
                <a:tableStyleId>{B03CBF31-86B6-405A-8873-406E8CC3465A}</a:tableStyleId>
              </a:tblPr>
              <a:tblGrid>
                <a:gridCol w="1982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5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3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9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b="1">
                          <a:solidFill>
                            <a:srgbClr val="404040"/>
                          </a:solidFill>
                        </a:rPr>
                        <a:t>Raji Nair</a:t>
                      </a:r>
                      <a:endParaRPr sz="1600" b="1" i="0" u="none" strike="noStrike" cap="none">
                        <a:solidFill>
                          <a:srgbClr val="40404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Board Member</a:t>
                      </a:r>
                      <a:endParaRPr sz="1600" b="0" i="0" u="none" strike="noStrike" cap="none">
                        <a:solidFill>
                          <a:srgbClr val="E4831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9525" marT="9525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b="1">
                          <a:solidFill>
                            <a:srgbClr val="404040"/>
                          </a:solidFill>
                        </a:rPr>
                        <a:t>Mia Hernandez</a:t>
                      </a:r>
                      <a:endParaRPr sz="1600" b="1">
                        <a:solidFill>
                          <a:srgbClr val="404040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>
                          <a:solidFill>
                            <a:srgbClr val="404040"/>
                          </a:solidFill>
                        </a:rPr>
                        <a:t>Board Member</a:t>
                      </a:r>
                      <a:endParaRPr sz="1600">
                        <a:solidFill>
                          <a:srgbClr val="404040"/>
                        </a:solidFill>
                      </a:endParaRPr>
                    </a:p>
                  </a:txBody>
                  <a:tcPr marL="0" marR="9525" marT="9525" marB="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b="1">
                          <a:solidFill>
                            <a:srgbClr val="404040"/>
                          </a:solidFill>
                        </a:rPr>
                        <a:t>Brian Kesler</a:t>
                      </a:r>
                      <a:endParaRPr sz="1600" b="1">
                        <a:solidFill>
                          <a:srgbClr val="404040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>
                          <a:solidFill>
                            <a:srgbClr val="404040"/>
                          </a:solidFill>
                        </a:rPr>
                        <a:t>Board Member</a:t>
                      </a:r>
                      <a:endParaRPr sz="1600">
                        <a:solidFill>
                          <a:srgbClr val="404040"/>
                        </a:solidFill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11" name="Google Shape;11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42874" y="3908620"/>
            <a:ext cx="1505907" cy="188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0400" y="1392213"/>
            <a:ext cx="1505900" cy="188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4D4A5B-1F71-DE47-B543-55B4622303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3724" y="3911224"/>
            <a:ext cx="1553754" cy="18791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3C8AE1-8E11-294B-A871-794CDC5B7C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1766" y="3908623"/>
            <a:ext cx="1412724" cy="18817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574313-ACAF-B347-B914-01E07BE2C5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8128" y="1397097"/>
            <a:ext cx="1557744" cy="18774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80F18A-960E-0844-BA83-3B9283B6BC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4139" y="1401480"/>
            <a:ext cx="1085021" cy="18638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E5F21D-9A84-0548-A27F-2BFF9C940D0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217" r="12006"/>
          <a:stretch/>
        </p:blipFill>
        <p:spPr>
          <a:xfrm>
            <a:off x="927945" y="1408227"/>
            <a:ext cx="1442721" cy="185495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5"/>
          <p:cNvSpPr txBox="1">
            <a:spLocks noGrp="1"/>
          </p:cNvSpPr>
          <p:nvPr>
            <p:ph type="body" idx="1"/>
          </p:nvPr>
        </p:nvSpPr>
        <p:spPr>
          <a:xfrm>
            <a:off x="822959" y="1456622"/>
            <a:ext cx="7586400" cy="46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457200" marR="0" lvl="0" indent="-39306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590"/>
              <a:buFont typeface="Calibri"/>
              <a:buChar char="●"/>
            </a:pPr>
            <a:r>
              <a:rPr lang="en-US" sz="259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Guidelines for the community prepared by developer</a:t>
            </a:r>
            <a:endParaRPr dirty="0"/>
          </a:p>
          <a:p>
            <a:pPr marL="457200" marR="0" lvl="0" indent="-39306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590"/>
              <a:buFont typeface="Calibri"/>
              <a:buChar char="●"/>
            </a:pPr>
            <a:r>
              <a:rPr lang="en-US" sz="259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Contract you signed when you purchased your home</a:t>
            </a:r>
            <a:endParaRPr dirty="0"/>
          </a:p>
          <a:p>
            <a:pPr marL="457200" marR="0" lvl="0" indent="-39306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590"/>
              <a:buFont typeface="Calibri"/>
              <a:buChar char="●"/>
            </a:pPr>
            <a:r>
              <a:rPr lang="en-US" sz="259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Act to preserve property values</a:t>
            </a:r>
            <a:endParaRPr dirty="0"/>
          </a:p>
          <a:p>
            <a:pPr marL="0" marR="0" lvl="0" indent="0" algn="l" rtl="0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590"/>
              <a:buFont typeface="Calibri"/>
              <a:buNone/>
            </a:pPr>
            <a:r>
              <a:rPr lang="en-US" sz="259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These guidelines control:</a:t>
            </a:r>
            <a:endParaRPr dirty="0"/>
          </a:p>
          <a:p>
            <a:pPr marL="292608" marR="0" lvl="1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220"/>
              <a:buFont typeface="Calibri"/>
              <a:buNone/>
            </a:pPr>
            <a:r>
              <a:rPr lang="en-US" sz="222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tree plantings</a:t>
            </a:r>
            <a:r>
              <a:rPr lang="en-US" sz="2220" dirty="0"/>
              <a:t>		</a:t>
            </a:r>
            <a:r>
              <a:rPr lang="en-US" sz="222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signs</a:t>
            </a:r>
            <a:endParaRPr dirty="0"/>
          </a:p>
          <a:p>
            <a:pPr marL="292608" marR="0" lvl="1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20"/>
              <a:buFont typeface="Calibri"/>
              <a:buNone/>
            </a:pPr>
            <a:r>
              <a:rPr lang="en-US" sz="222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grass height			garbage</a:t>
            </a:r>
            <a:endParaRPr dirty="0"/>
          </a:p>
          <a:p>
            <a:pPr marL="292608" marR="0" lvl="1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20"/>
              <a:buFont typeface="Calibri"/>
              <a:buNone/>
            </a:pPr>
            <a:r>
              <a:rPr lang="en-US" sz="222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parking 			livestock</a:t>
            </a:r>
            <a:endParaRPr dirty="0"/>
          </a:p>
          <a:p>
            <a:pPr marL="292608" marR="0" lvl="1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20"/>
              <a:buFont typeface="Calibri"/>
              <a:buNone/>
            </a:pPr>
            <a:r>
              <a:rPr lang="en-US" sz="222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landscaping			fences			</a:t>
            </a:r>
            <a:endParaRPr dirty="0"/>
          </a:p>
          <a:p>
            <a:pPr marL="292608" marR="0" lvl="1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20"/>
              <a:buFont typeface="Calibri"/>
              <a:buNone/>
            </a:pPr>
            <a:r>
              <a:rPr lang="en-US" sz="222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storage			decks</a:t>
            </a:r>
            <a:endParaRPr dirty="0"/>
          </a:p>
          <a:p>
            <a:pPr marL="292608" marR="0" lvl="1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20"/>
              <a:buFont typeface="Calibri"/>
              <a:buNone/>
            </a:pPr>
            <a:r>
              <a:rPr lang="en-US" sz="222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hazardous waste		sheds</a:t>
            </a:r>
            <a:endParaRPr dirty="0"/>
          </a:p>
          <a:p>
            <a:pPr marL="292608" marR="0" lvl="1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20"/>
              <a:buFont typeface="Calibri"/>
              <a:buNone/>
            </a:pPr>
            <a:r>
              <a:rPr lang="en-US" sz="2220" b="0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roof maintenance		satellite dishes…</a:t>
            </a:r>
            <a:endParaRPr dirty="0"/>
          </a:p>
        </p:txBody>
      </p:sp>
      <p:sp>
        <p:nvSpPr>
          <p:cNvPr id="118" name="Google Shape;118;p15"/>
          <p:cNvSpPr txBox="1">
            <a:spLocks noGrp="1"/>
          </p:cNvSpPr>
          <p:nvPr>
            <p:ph type="title"/>
          </p:nvPr>
        </p:nvSpPr>
        <p:spPr>
          <a:xfrm>
            <a:off x="822960" y="286605"/>
            <a:ext cx="7543800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What are covenants?</a:t>
            </a:r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6" descr="Pictu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762000"/>
            <a:ext cx="3960321" cy="4891088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6"/>
          <p:cNvSpPr txBox="1"/>
          <p:nvPr/>
        </p:nvSpPr>
        <p:spPr>
          <a:xfrm>
            <a:off x="5562600" y="1600200"/>
            <a:ext cx="2819400" cy="433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 of the 13 phases has its own (differing) covenants…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This leads to non-uniformity</a:t>
            </a:r>
            <a:endParaRPr/>
          </a:p>
        </p:txBody>
      </p:sp>
      <p:sp>
        <p:nvSpPr>
          <p:cNvPr id="127" name="Google Shape;127;p16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885</Words>
  <Application>Microsoft Office PowerPoint</Application>
  <PresentationFormat>On-screen Show (4:3)</PresentationFormat>
  <Paragraphs>382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Noto Sans Symbols</vt:lpstr>
      <vt:lpstr>Times New Roman</vt:lpstr>
      <vt:lpstr>Retrospect</vt:lpstr>
      <vt:lpstr>Annual Meeting Prairie Fields Homeowners Association</vt:lpstr>
      <vt:lpstr>Agenda</vt:lpstr>
      <vt:lpstr>Meeting Ground Rules</vt:lpstr>
      <vt:lpstr>What is an HOA?</vt:lpstr>
      <vt:lpstr>Board of Directors</vt:lpstr>
      <vt:lpstr>Board of Directors</vt:lpstr>
      <vt:lpstr>Board of Directors</vt:lpstr>
      <vt:lpstr>What are covenants?</vt:lpstr>
      <vt:lpstr>PowerPoint Presentation</vt:lpstr>
      <vt:lpstr>Architectural Control Committee (ACC)</vt:lpstr>
      <vt:lpstr>Your dues</vt:lpstr>
      <vt:lpstr>Your dues: Revenue</vt:lpstr>
      <vt:lpstr>PowerPoint Presentation</vt:lpstr>
      <vt:lpstr>Your dues: Net Income &amp; Equity</vt:lpstr>
      <vt:lpstr>HOA Committees</vt:lpstr>
      <vt:lpstr>HOA Committees</vt:lpstr>
      <vt:lpstr>Communications Committee</vt:lpstr>
      <vt:lpstr>Pay Dues Online</vt:lpstr>
      <vt:lpstr>Community Forum</vt:lpstr>
      <vt:lpstr>Events Committee</vt:lpstr>
      <vt:lpstr>Welcoming Committee</vt:lpstr>
      <vt:lpstr>HOA Issues and Updates</vt:lpstr>
      <vt:lpstr>Most common covenant violations</vt:lpstr>
      <vt:lpstr>Neighborhood Safety</vt:lpstr>
      <vt:lpstr>Questions &amp; Answers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Annual Meeting Prairie Fields Homeowners Association</dc:title>
  <dc:creator>Kolby Jackson</dc:creator>
  <cp:lastModifiedBy>Kolby Jackson</cp:lastModifiedBy>
  <cp:revision>5</cp:revision>
  <dcterms:modified xsi:type="dcterms:W3CDTF">2019-02-16T16:07:01Z</dcterms:modified>
</cp:coreProperties>
</file>